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77" r:id="rId2"/>
    <p:sldId id="313" r:id="rId3"/>
    <p:sldId id="278" r:id="rId4"/>
    <p:sldId id="280" r:id="rId5"/>
    <p:sldId id="317" r:id="rId6"/>
    <p:sldId id="289" r:id="rId7"/>
    <p:sldId id="291" r:id="rId8"/>
    <p:sldId id="297" r:id="rId9"/>
    <p:sldId id="298" r:id="rId10"/>
    <p:sldId id="303" r:id="rId11"/>
    <p:sldId id="321" r:id="rId12"/>
    <p:sldId id="322" r:id="rId13"/>
    <p:sldId id="318" r:id="rId14"/>
    <p:sldId id="323" r:id="rId15"/>
    <p:sldId id="319" r:id="rId16"/>
    <p:sldId id="305" r:id="rId17"/>
  </p:sldIdLst>
  <p:sldSz cx="9144000" cy="6858000" type="screen4x3"/>
  <p:notesSz cx="6864350" cy="97504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C0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324" autoAdjust="0"/>
    <p:restoredTop sz="94576" autoAdjust="0"/>
  </p:normalViewPr>
  <p:slideViewPr>
    <p:cSldViewPr>
      <p:cViewPr>
        <p:scale>
          <a:sx n="100" d="100"/>
          <a:sy n="100" d="100"/>
        </p:scale>
        <p:origin x="-58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152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497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33" tIns="47467" rIns="94933" bIns="47467" numCol="1" anchor="t" anchorCtr="0" compatLnSpc="1">
            <a:prstTxWarp prst="textNoShape">
              <a:avLst/>
            </a:prstTxWarp>
          </a:bodyPr>
          <a:lstStyle>
            <a:lvl1pPr defTabSz="949325">
              <a:defRPr sz="1200"/>
            </a:lvl1pPr>
          </a:lstStyle>
          <a:p>
            <a:endParaRPr lang="en-IE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7788" y="0"/>
            <a:ext cx="297497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33" tIns="47467" rIns="94933" bIns="47467" numCol="1" anchor="t" anchorCtr="0" compatLnSpc="1">
            <a:prstTxWarp prst="textNoShape">
              <a:avLst/>
            </a:prstTxWarp>
          </a:bodyPr>
          <a:lstStyle>
            <a:lvl1pPr algn="r" defTabSz="949325">
              <a:defRPr sz="1200"/>
            </a:lvl1pPr>
          </a:lstStyle>
          <a:p>
            <a:endParaRPr lang="en-IE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1475"/>
            <a:ext cx="297497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33" tIns="47467" rIns="94933" bIns="47467" numCol="1" anchor="b" anchorCtr="0" compatLnSpc="1">
            <a:prstTxWarp prst="textNoShape">
              <a:avLst/>
            </a:prstTxWarp>
          </a:bodyPr>
          <a:lstStyle>
            <a:lvl1pPr defTabSz="949325">
              <a:defRPr sz="1200"/>
            </a:lvl1pPr>
          </a:lstStyle>
          <a:p>
            <a:endParaRPr lang="en-IE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7788" y="9261475"/>
            <a:ext cx="297497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33" tIns="47467" rIns="94933" bIns="47467" numCol="1" anchor="b" anchorCtr="0" compatLnSpc="1">
            <a:prstTxWarp prst="textNoShape">
              <a:avLst/>
            </a:prstTxWarp>
          </a:bodyPr>
          <a:lstStyle>
            <a:lvl1pPr algn="r" defTabSz="949325">
              <a:defRPr sz="1200"/>
            </a:lvl1pPr>
          </a:lstStyle>
          <a:p>
            <a:fld id="{9D4F4F20-D2BA-41E3-8E76-63B0A13FFA7B}" type="slidenum">
              <a:rPr lang="en-IE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497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33" tIns="47467" rIns="94933" bIns="47467" numCol="1" anchor="t" anchorCtr="0" compatLnSpc="1">
            <a:prstTxWarp prst="textNoShape">
              <a:avLst/>
            </a:prstTxWarp>
          </a:bodyPr>
          <a:lstStyle>
            <a:lvl1pPr defTabSz="949325">
              <a:defRPr sz="1200"/>
            </a:lvl1pPr>
          </a:lstStyle>
          <a:p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7788" y="0"/>
            <a:ext cx="297497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33" tIns="47467" rIns="94933" bIns="47467" numCol="1" anchor="t" anchorCtr="0" compatLnSpc="1">
            <a:prstTxWarp prst="textNoShape">
              <a:avLst/>
            </a:prstTxWarp>
          </a:bodyPr>
          <a:lstStyle>
            <a:lvl1pPr algn="r" defTabSz="949325">
              <a:defRPr sz="1200"/>
            </a:lvl1pPr>
          </a:lstStyle>
          <a:p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5363" y="731838"/>
            <a:ext cx="4875212" cy="36560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30738"/>
            <a:ext cx="5492750" cy="438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33" tIns="47467" rIns="94933" bIns="474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61475"/>
            <a:ext cx="297497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33" tIns="47467" rIns="94933" bIns="47467" numCol="1" anchor="b" anchorCtr="0" compatLnSpc="1">
            <a:prstTxWarp prst="textNoShape">
              <a:avLst/>
            </a:prstTxWarp>
          </a:bodyPr>
          <a:lstStyle>
            <a:lvl1pPr defTabSz="949325">
              <a:defRPr sz="1200"/>
            </a:lvl1pPr>
          </a:lstStyle>
          <a:p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7788" y="9261475"/>
            <a:ext cx="2974975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33" tIns="47467" rIns="94933" bIns="47467" numCol="1" anchor="b" anchorCtr="0" compatLnSpc="1">
            <a:prstTxWarp prst="textNoShape">
              <a:avLst/>
            </a:prstTxWarp>
          </a:bodyPr>
          <a:lstStyle>
            <a:lvl1pPr algn="r" defTabSz="949325">
              <a:defRPr sz="1200"/>
            </a:lvl1pPr>
          </a:lstStyle>
          <a:p>
            <a:fld id="{00A3AEDA-059B-4575-A2A1-2EFB5A42274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7C0634-7BFF-4366-8267-7E7639DEFA2F}" type="slidenum">
              <a:rPr lang="en-US"/>
              <a:pPr/>
              <a:t>1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630738"/>
            <a:ext cx="5032375" cy="4387850"/>
          </a:xfrm>
        </p:spPr>
        <p:txBody>
          <a:bodyPr/>
          <a:lstStyle/>
          <a:p>
            <a:endParaRPr lang="en-I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3B0C19-61C6-41DA-9A8C-FDD15F7A50FE}" type="slidenum">
              <a:rPr lang="en-US"/>
              <a:pPr/>
              <a:t>12</a:t>
            </a:fld>
            <a:endParaRPr lang="en-US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774C35-2D1F-4497-B1E0-B8FE373722D6}" type="slidenum">
              <a:rPr lang="en-US"/>
              <a:pPr/>
              <a:t>16</a:t>
            </a:fld>
            <a:endParaRPr lang="en-US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9B4713-502C-49AF-95FF-B2073DD17356}" type="slidenum">
              <a:rPr lang="en-US"/>
              <a:pPr/>
              <a:t>3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5AA81C-E8F9-4868-A45C-314B11F5A8D7}" type="slidenum">
              <a:rPr lang="en-US"/>
              <a:pPr/>
              <a:t>4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630738"/>
            <a:ext cx="5032375" cy="4387850"/>
          </a:xfrm>
        </p:spPr>
        <p:txBody>
          <a:bodyPr/>
          <a:lstStyle/>
          <a:p>
            <a:endParaRPr lang="en-I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CAE3D7-BC33-44D3-B755-34697D1C482F}" type="slidenum">
              <a:rPr lang="en-US"/>
              <a:pPr/>
              <a:t>6</a:t>
            </a:fld>
            <a:endParaRPr lang="en-US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999A87-5158-4651-AB6B-ADE4E4028F8E}" type="slidenum">
              <a:rPr lang="en-US"/>
              <a:pPr/>
              <a:t>7</a:t>
            </a:fld>
            <a:endParaRPr lang="en-US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995F59-92BC-4979-B33B-286DC28D998D}" type="slidenum">
              <a:rPr lang="en-US"/>
              <a:pPr/>
              <a:t>8</a:t>
            </a:fld>
            <a:endParaRPr lang="en-US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31F48A-5D4A-43B9-96E9-B94199764A81}" type="slidenum">
              <a:rPr lang="en-US"/>
              <a:pPr/>
              <a:t>9</a:t>
            </a:fld>
            <a:endParaRPr lang="en-US"/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C9E252-E89D-4333-8125-55B058749612}" type="slidenum">
              <a:rPr lang="en-US"/>
              <a:pPr/>
              <a:t>10</a:t>
            </a:fld>
            <a:endParaRPr lang="en-US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FFE144-D63C-4A45-B209-42B7FE5F1D00}" type="slidenum">
              <a:rPr lang="en-US"/>
              <a:pPr/>
              <a:t>11</a:t>
            </a:fld>
            <a:endParaRPr lang="en-US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7F0499-4516-4418-9AB5-3560E8CE889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D59E6A-AA65-44D1-BE09-77F1A679AF6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E7B43C-B9B2-4584-9029-38E42B34BD4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DD38A0-62E7-43CB-B518-4BAC8402C2B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7E41AB-E268-43C5-B858-412A20E18DE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A6F4C0-7A05-4C26-BAF4-B3EBC4EB1C8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9D58CF-073E-460B-B291-CF12985E98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98E52B-50DD-4F9D-9E65-CAEC0395D8D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2E1DD3-7B90-40DC-9B56-E580C4E00FD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CB0097-4020-45B6-884D-70C5DEB6EB8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7D98C4-F65D-4C61-A662-B8984BF5EAB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6F0DA94-0F56-4322-ADB7-835C9CEF00A5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s.ie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752600"/>
            <a:ext cx="6705600" cy="1828800"/>
          </a:xfrm>
        </p:spPr>
        <p:txBody>
          <a:bodyPr/>
          <a:lstStyle/>
          <a:p>
            <a:r>
              <a:rPr lang="en-GB" sz="5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Services for People </a:t>
            </a:r>
            <a:br>
              <a:rPr lang="en-GB" sz="5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r>
              <a:rPr lang="en-GB" sz="5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with Disabilities</a:t>
            </a: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609600" y="3124200"/>
            <a:ext cx="7848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endParaRPr lang="en-IE" b="1">
              <a:latin typeface="Times New Roman" pitchFamily="18" charset="0"/>
            </a:endParaRP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685800" y="3048000"/>
            <a:ext cx="80772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en-GB" sz="4000" b="1">
              <a:solidFill>
                <a:schemeClr val="bg1"/>
              </a:solidFill>
              <a:latin typeface="Times New Roman" pitchFamily="18" charset="0"/>
            </a:endParaRPr>
          </a:p>
          <a:p>
            <a:pPr algn="ctr"/>
            <a:endParaRPr lang="en-IE" sz="4000" b="1">
              <a:solidFill>
                <a:schemeClr val="bg1"/>
              </a:solidFill>
              <a:latin typeface="Times New Roman" pitchFamily="18" charset="0"/>
            </a:endParaRPr>
          </a:p>
          <a:p>
            <a:pPr algn="ctr"/>
            <a:r>
              <a:rPr lang="en-IE" sz="4000" b="1">
                <a:solidFill>
                  <a:schemeClr val="bg1"/>
                </a:solidFill>
                <a:latin typeface="Times New Roman" pitchFamily="18" charset="0"/>
              </a:rPr>
              <a:t>Employment Supports</a:t>
            </a:r>
            <a:endParaRPr lang="en-GB" sz="4000" b="1">
              <a:solidFill>
                <a:schemeClr val="bg1"/>
              </a:solidFill>
              <a:latin typeface="Times New Roman" pitchFamily="18" charset="0"/>
            </a:endParaRPr>
          </a:p>
        </p:txBody>
      </p:sp>
      <p:pic>
        <p:nvPicPr>
          <p:cNvPr id="3994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938" y="476250"/>
            <a:ext cx="2087562" cy="129381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15888"/>
            <a:ext cx="8642350" cy="433387"/>
          </a:xfrm>
        </p:spPr>
        <p:txBody>
          <a:bodyPr/>
          <a:lstStyle/>
          <a:p>
            <a:pPr marL="838200" indent="-838200"/>
            <a:r>
              <a:rPr lang="en-IE" sz="3200" b="1">
                <a:solidFill>
                  <a:schemeClr val="bg1"/>
                </a:solidFill>
                <a:latin typeface="Arial" charset="0"/>
              </a:rPr>
              <a:t/>
            </a:r>
            <a:br>
              <a:rPr lang="en-IE" sz="3200" b="1">
                <a:solidFill>
                  <a:schemeClr val="bg1"/>
                </a:solidFill>
                <a:latin typeface="Arial" charset="0"/>
              </a:rPr>
            </a:br>
            <a:r>
              <a:rPr lang="en-IE" sz="3200" b="1">
                <a:solidFill>
                  <a:schemeClr val="bg1"/>
                </a:solidFill>
                <a:latin typeface="Arial" charset="0"/>
              </a:rPr>
              <a:t/>
            </a:r>
            <a:br>
              <a:rPr lang="en-IE" sz="3200" b="1">
                <a:solidFill>
                  <a:schemeClr val="bg1"/>
                </a:solidFill>
                <a:latin typeface="Arial" charset="0"/>
              </a:rPr>
            </a:br>
            <a:r>
              <a:rPr lang="en-IE" sz="3200" b="1">
                <a:solidFill>
                  <a:schemeClr val="bg1"/>
                </a:solidFill>
                <a:latin typeface="Arial" charset="0"/>
              </a:rPr>
              <a:t>EMPLOYEE RETENTION GRANT SCHEME   </a:t>
            </a:r>
            <a:endParaRPr lang="en-GB" sz="32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445500" cy="54737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GB" sz="2800">
                <a:solidFill>
                  <a:schemeClr val="bg1"/>
                </a:solidFill>
                <a:latin typeface="Arial" charset="0"/>
              </a:rPr>
              <a:t>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GB" sz="2800">
                <a:solidFill>
                  <a:schemeClr val="bg1"/>
                </a:solidFill>
                <a:latin typeface="Arial" charset="0"/>
              </a:rPr>
              <a:t>Purpose is to assist employers to retain at work,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GB" sz="2800">
                <a:solidFill>
                  <a:schemeClr val="bg1"/>
                </a:solidFill>
                <a:latin typeface="Arial" charset="0"/>
              </a:rPr>
              <a:t>employees who acquire a disability through illness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GB" sz="2800">
                <a:solidFill>
                  <a:schemeClr val="bg1"/>
                </a:solidFill>
                <a:latin typeface="Arial" charset="0"/>
              </a:rPr>
              <a:t>or injury. </a:t>
            </a:r>
          </a:p>
          <a:p>
            <a:pPr>
              <a:lnSpc>
                <a:spcPct val="80000"/>
              </a:lnSpc>
              <a:buFontTx/>
              <a:buNone/>
            </a:pPr>
            <a:endParaRPr lang="en-IE" sz="1200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r>
              <a:rPr lang="en-GB" sz="2800">
                <a:solidFill>
                  <a:schemeClr val="bg1"/>
                </a:solidFill>
                <a:latin typeface="Arial" charset="0"/>
              </a:rPr>
              <a:t>They can be offered re-training so they can continue in their current role or undertake a new role, using modified techniques</a:t>
            </a:r>
            <a:r>
              <a:rPr lang="en-IE" sz="2800">
                <a:solidFill>
                  <a:schemeClr val="bg1"/>
                </a:solidFill>
                <a:latin typeface="Arial" charset="0"/>
              </a:rPr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IE" sz="1400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r>
              <a:rPr lang="en-IE" sz="2800">
                <a:solidFill>
                  <a:schemeClr val="bg1"/>
                </a:solidFill>
                <a:latin typeface="Arial" charset="0"/>
              </a:rPr>
              <a:t>Two Stages 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IE" sz="2500" u="sng">
                <a:solidFill>
                  <a:schemeClr val="bg1"/>
                </a:solidFill>
                <a:latin typeface="Arial" charset="0"/>
              </a:rPr>
              <a:t>Stage 1</a:t>
            </a:r>
            <a:r>
              <a:rPr lang="en-IE" sz="2500">
                <a:solidFill>
                  <a:schemeClr val="bg1"/>
                </a:solidFill>
                <a:latin typeface="Arial" charset="0"/>
              </a:rPr>
              <a:t> Developing a Retention Strategy –  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IE" sz="2500">
                <a:solidFill>
                  <a:schemeClr val="bg1"/>
                </a:solidFill>
                <a:latin typeface="Arial" charset="0"/>
              </a:rPr>
              <a:t>   90% of costs to a max of €2,500.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IE" sz="2500" u="sng">
                <a:solidFill>
                  <a:schemeClr val="bg1"/>
                </a:solidFill>
                <a:latin typeface="Arial" charset="0"/>
              </a:rPr>
              <a:t>Stage 2</a:t>
            </a:r>
            <a:r>
              <a:rPr lang="en-IE" sz="2500">
                <a:solidFill>
                  <a:schemeClr val="bg1"/>
                </a:solidFill>
                <a:latin typeface="Arial" charset="0"/>
              </a:rPr>
              <a:t> Implementing a Retention Strategy –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IE" sz="2500">
                <a:solidFill>
                  <a:schemeClr val="bg1"/>
                </a:solidFill>
                <a:latin typeface="Arial" charset="0"/>
              </a:rPr>
              <a:t>   90% of costs to a max of €12,500</a:t>
            </a:r>
            <a:endParaRPr lang="en-GB" sz="250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333375"/>
            <a:ext cx="8928100" cy="1143000"/>
          </a:xfrm>
        </p:spPr>
        <p:txBody>
          <a:bodyPr/>
          <a:lstStyle/>
          <a:p>
            <a:pPr marL="838200" indent="-838200"/>
            <a:r>
              <a:rPr lang="en-IE" sz="3200" b="1">
                <a:solidFill>
                  <a:schemeClr val="bg1"/>
                </a:solidFill>
                <a:latin typeface="Arial" charset="0"/>
              </a:rPr>
              <a:t>DISABILITY AWARENESS TRAINING </a:t>
            </a:r>
            <a:br>
              <a:rPr lang="en-IE" sz="3200" b="1">
                <a:solidFill>
                  <a:schemeClr val="bg1"/>
                </a:solidFill>
                <a:latin typeface="Arial" charset="0"/>
              </a:rPr>
            </a:br>
            <a:r>
              <a:rPr lang="en-IE" sz="3200" b="1">
                <a:solidFill>
                  <a:schemeClr val="bg1"/>
                </a:solidFill>
                <a:latin typeface="Arial" charset="0"/>
              </a:rPr>
              <a:t>SUPPORT SCHEME (DATSS)</a:t>
            </a:r>
            <a:endParaRPr lang="en-GB" sz="3200" b="1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700213"/>
            <a:ext cx="7791450" cy="435133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GB" sz="2800">
                <a:solidFill>
                  <a:schemeClr val="bg1"/>
                </a:solidFill>
                <a:latin typeface="Arial" charset="0"/>
              </a:rPr>
              <a:t>It is a grant towards the cost of Disability Awareness training for employees. </a:t>
            </a:r>
          </a:p>
          <a:p>
            <a:pPr>
              <a:buFont typeface="Wingdings" pitchFamily="2" charset="2"/>
              <a:buNone/>
            </a:pPr>
            <a:endParaRPr lang="en-GB" sz="2800">
              <a:solidFill>
                <a:schemeClr val="bg1"/>
              </a:solidFill>
              <a:latin typeface="Arial" charset="0"/>
            </a:endParaRPr>
          </a:p>
          <a:p>
            <a:pPr>
              <a:buFont typeface="Wingdings" pitchFamily="2" charset="2"/>
              <a:buChar char="v"/>
            </a:pPr>
            <a:r>
              <a:rPr lang="en-IE" sz="2800">
                <a:solidFill>
                  <a:schemeClr val="bg1"/>
                </a:solidFill>
                <a:latin typeface="Arial" charset="0"/>
              </a:rPr>
              <a:t>Grants of 90% of eligible training costs are available to organisations for the first year, 80% eligible cost thereafter.</a:t>
            </a:r>
          </a:p>
          <a:p>
            <a:pPr>
              <a:buFont typeface="Wingdings" pitchFamily="2" charset="2"/>
              <a:buChar char="v"/>
            </a:pPr>
            <a:r>
              <a:rPr lang="en-IE" sz="2800">
                <a:solidFill>
                  <a:schemeClr val="bg1"/>
                </a:solidFill>
                <a:latin typeface="Arial" charset="0"/>
              </a:rPr>
              <a:t>A limit of €20,000 payable to an organisation in any one calendar year.</a:t>
            </a:r>
          </a:p>
          <a:p>
            <a:endParaRPr lang="en-GB" sz="280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04813"/>
            <a:ext cx="8064500" cy="936625"/>
          </a:xfrm>
          <a:noFill/>
          <a:ln/>
        </p:spPr>
        <p:txBody>
          <a:bodyPr/>
          <a:lstStyle/>
          <a:p>
            <a:r>
              <a:rPr lang="en-US" sz="3200" b="1">
                <a:solidFill>
                  <a:schemeClr val="bg1"/>
                </a:solidFill>
                <a:latin typeface="Arial" charset="0"/>
              </a:rPr>
              <a:t> SUPPORTED EMPLOYMENT PROGRAMME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458200" cy="4924425"/>
          </a:xfrm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en-GB" sz="2800">
                <a:solidFill>
                  <a:schemeClr val="bg1"/>
                </a:solidFill>
                <a:latin typeface="Arial" charset="0"/>
              </a:rPr>
              <a:t>Open Labour Market Programme which provides on-the-job support to a worker with a disability</a:t>
            </a:r>
            <a:endParaRPr lang="en-IE" sz="2800">
              <a:solidFill>
                <a:schemeClr val="bg1"/>
              </a:solidFill>
              <a:latin typeface="Arial" charset="0"/>
            </a:endParaRPr>
          </a:p>
          <a:p>
            <a:pPr algn="ctr">
              <a:buFontTx/>
              <a:buNone/>
            </a:pPr>
            <a:r>
              <a:rPr lang="en-IE" sz="2800">
                <a:solidFill>
                  <a:schemeClr val="bg1"/>
                </a:solidFill>
                <a:latin typeface="Arial" charset="0"/>
              </a:rPr>
              <a:t> </a:t>
            </a:r>
          </a:p>
          <a:p>
            <a:pPr>
              <a:buFontTx/>
              <a:buNone/>
            </a:pPr>
            <a:r>
              <a:rPr lang="en-GB" sz="2800" b="1">
                <a:solidFill>
                  <a:schemeClr val="bg1"/>
                </a:solidFill>
                <a:latin typeface="Arial" charset="0"/>
              </a:rPr>
              <a:t>A job coach</a:t>
            </a:r>
            <a:r>
              <a:rPr lang="en-IE" sz="2800" b="1">
                <a:solidFill>
                  <a:schemeClr val="bg1"/>
                </a:solidFill>
                <a:latin typeface="Arial" charset="0"/>
              </a:rPr>
              <a:t> -</a:t>
            </a:r>
            <a:endParaRPr lang="en-GB" sz="2800">
              <a:solidFill>
                <a:schemeClr val="bg1"/>
              </a:solidFill>
              <a:latin typeface="Arial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GB">
                <a:solidFill>
                  <a:schemeClr val="bg1"/>
                </a:solidFill>
                <a:latin typeface="Arial" charset="0"/>
              </a:rPr>
              <a:t>helps jobseeker identify skills </a:t>
            </a:r>
            <a:r>
              <a:rPr lang="en-IE">
                <a:solidFill>
                  <a:schemeClr val="bg1"/>
                </a:solidFill>
                <a:latin typeface="Arial" charset="0"/>
              </a:rPr>
              <a:t>&amp;</a:t>
            </a:r>
            <a:r>
              <a:rPr lang="en-GB">
                <a:solidFill>
                  <a:schemeClr val="bg1"/>
                </a:solidFill>
                <a:latin typeface="Arial" charset="0"/>
              </a:rPr>
              <a:t> interests</a:t>
            </a:r>
          </a:p>
          <a:p>
            <a:pPr lvl="1">
              <a:buFont typeface="Wingdings" pitchFamily="2" charset="2"/>
              <a:buChar char="v"/>
            </a:pPr>
            <a:r>
              <a:rPr lang="en-GB">
                <a:solidFill>
                  <a:schemeClr val="bg1"/>
                </a:solidFill>
                <a:latin typeface="Arial" charset="0"/>
              </a:rPr>
              <a:t>assists in finding suitable employment</a:t>
            </a:r>
          </a:p>
          <a:p>
            <a:pPr lvl="1">
              <a:buFont typeface="Wingdings" pitchFamily="2" charset="2"/>
              <a:buChar char="v"/>
            </a:pPr>
            <a:r>
              <a:rPr lang="en-IE">
                <a:solidFill>
                  <a:schemeClr val="bg1"/>
                </a:solidFill>
                <a:latin typeface="Arial" charset="0"/>
              </a:rPr>
              <a:t>a</a:t>
            </a:r>
            <a:r>
              <a:rPr lang="en-GB">
                <a:solidFill>
                  <a:schemeClr val="bg1"/>
                </a:solidFill>
                <a:latin typeface="Arial" charset="0"/>
              </a:rPr>
              <a:t>nalyses the job </a:t>
            </a:r>
            <a:r>
              <a:rPr lang="en-IE">
                <a:solidFill>
                  <a:schemeClr val="bg1"/>
                </a:solidFill>
                <a:latin typeface="Arial" charset="0"/>
              </a:rPr>
              <a:t>&amp;</a:t>
            </a:r>
            <a:r>
              <a:rPr lang="en-GB">
                <a:solidFill>
                  <a:schemeClr val="bg1"/>
                </a:solidFill>
                <a:latin typeface="Arial" charset="0"/>
              </a:rPr>
              <a:t> plans for supports</a:t>
            </a:r>
          </a:p>
          <a:p>
            <a:pPr lvl="1">
              <a:buFont typeface="Wingdings" pitchFamily="2" charset="2"/>
              <a:buChar char="v"/>
            </a:pPr>
            <a:r>
              <a:rPr lang="en-IE">
                <a:solidFill>
                  <a:schemeClr val="bg1"/>
                </a:solidFill>
                <a:latin typeface="Arial" charset="0"/>
              </a:rPr>
              <a:t>a</a:t>
            </a:r>
            <a:r>
              <a:rPr lang="en-GB">
                <a:solidFill>
                  <a:schemeClr val="bg1"/>
                </a:solidFill>
                <a:latin typeface="Arial" charset="0"/>
              </a:rPr>
              <a:t>ssists the employee to develop the technical </a:t>
            </a:r>
            <a:r>
              <a:rPr lang="en-IE">
                <a:solidFill>
                  <a:schemeClr val="bg1"/>
                </a:solidFill>
                <a:latin typeface="Arial" charset="0"/>
              </a:rPr>
              <a:t>&amp; </a:t>
            </a:r>
            <a:r>
              <a:rPr lang="en-GB">
                <a:solidFill>
                  <a:schemeClr val="bg1"/>
                </a:solidFill>
                <a:latin typeface="Arial" charset="0"/>
              </a:rPr>
              <a:t>social skills required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333375"/>
            <a:ext cx="7772400" cy="1143000"/>
          </a:xfrm>
        </p:spPr>
        <p:txBody>
          <a:bodyPr/>
          <a:lstStyle/>
          <a:p>
            <a:r>
              <a:rPr lang="en-IE" sz="4000">
                <a:solidFill>
                  <a:schemeClr val="bg1"/>
                </a:solidFill>
              </a:rPr>
              <a:t>F</a:t>
            </a:r>
            <a:r>
              <a:rPr lang="en-US" sz="4000">
                <a:solidFill>
                  <a:schemeClr val="bg1"/>
                </a:solidFill>
                <a:cs typeface="Tahoma" pitchFamily="34" charset="0"/>
              </a:rPr>
              <a:t>Á</a:t>
            </a:r>
            <a:r>
              <a:rPr lang="en-IE" sz="4000">
                <a:solidFill>
                  <a:schemeClr val="bg1"/>
                </a:solidFill>
              </a:rPr>
              <a:t>S Training Options</a:t>
            </a:r>
            <a:endParaRPr lang="en-GB" sz="4000">
              <a:solidFill>
                <a:schemeClr val="bg1"/>
              </a:solidFill>
            </a:endParaRP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IE">
                <a:solidFill>
                  <a:schemeClr val="bg1"/>
                </a:solidFill>
              </a:rPr>
              <a:t>All F</a:t>
            </a:r>
            <a:r>
              <a:rPr lang="en-US">
                <a:solidFill>
                  <a:schemeClr val="bg1"/>
                </a:solidFill>
                <a:cs typeface="Tahoma" pitchFamily="34" charset="0"/>
              </a:rPr>
              <a:t>Á</a:t>
            </a:r>
            <a:r>
              <a:rPr lang="en-IE">
                <a:solidFill>
                  <a:schemeClr val="bg1"/>
                </a:solidFill>
              </a:rPr>
              <a:t>S courses are Certified by either FETAC, City &amp; Guilds or National Craft Guild</a:t>
            </a:r>
          </a:p>
          <a:p>
            <a:r>
              <a:rPr lang="en-IE">
                <a:solidFill>
                  <a:schemeClr val="bg1"/>
                </a:solidFill>
              </a:rPr>
              <a:t>Each course has work experience as part of the overall assessment</a:t>
            </a:r>
          </a:p>
          <a:p>
            <a:r>
              <a:rPr lang="en-GB">
                <a:solidFill>
                  <a:schemeClr val="bg1"/>
                </a:solidFill>
              </a:rPr>
              <a:t>Courses vary depending on job situation and current economic demands</a:t>
            </a:r>
            <a:endParaRPr lang="en-IE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en-GB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IE">
                <a:solidFill>
                  <a:schemeClr val="bg1"/>
                </a:solidFill>
              </a:rPr>
              <a:t>F </a:t>
            </a:r>
            <a:r>
              <a:rPr lang="en-US">
                <a:solidFill>
                  <a:schemeClr val="bg1"/>
                </a:solidFill>
                <a:cs typeface="Tahoma" pitchFamily="34" charset="0"/>
              </a:rPr>
              <a:t>Á</a:t>
            </a:r>
            <a:r>
              <a:rPr lang="en-IE">
                <a:solidFill>
                  <a:schemeClr val="bg1"/>
                </a:solidFill>
              </a:rPr>
              <a:t> S Training Options</a:t>
            </a:r>
            <a:r>
              <a:rPr lang="en-IE"/>
              <a:t>	</a:t>
            </a:r>
            <a:endParaRPr lang="en-GB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IE">
                <a:solidFill>
                  <a:schemeClr val="bg1"/>
                </a:solidFill>
              </a:rPr>
              <a:t>Mainline Training Courses </a:t>
            </a:r>
          </a:p>
          <a:p>
            <a:r>
              <a:rPr lang="en-IE">
                <a:solidFill>
                  <a:schemeClr val="bg1"/>
                </a:solidFill>
              </a:rPr>
              <a:t>Specialist Training Courses</a:t>
            </a:r>
          </a:p>
          <a:p>
            <a:r>
              <a:rPr lang="en-IE">
                <a:solidFill>
                  <a:schemeClr val="bg1"/>
                </a:solidFill>
              </a:rPr>
              <a:t>Blended Learning Training Courses</a:t>
            </a:r>
          </a:p>
          <a:p>
            <a:r>
              <a:rPr lang="en-IE">
                <a:solidFill>
                  <a:schemeClr val="bg1"/>
                </a:solidFill>
              </a:rPr>
              <a:t>E-College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chemeClr val="bg1"/>
                </a:solidFill>
              </a:rPr>
              <a:t>HOW TO APPLY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458200" cy="4114800"/>
          </a:xfrm>
        </p:spPr>
        <p:txBody>
          <a:bodyPr/>
          <a:lstStyle/>
          <a:p>
            <a:r>
              <a:rPr lang="en-GB">
                <a:solidFill>
                  <a:schemeClr val="bg1"/>
                </a:solidFill>
              </a:rPr>
              <a:t>CALL TO YOUR LOCAL F</a:t>
            </a:r>
            <a:r>
              <a:rPr lang="en-US">
                <a:solidFill>
                  <a:schemeClr val="bg1"/>
                </a:solidFill>
                <a:cs typeface="Tahoma" pitchFamily="34" charset="0"/>
              </a:rPr>
              <a:t>Á</a:t>
            </a:r>
            <a:r>
              <a:rPr lang="en-GB">
                <a:solidFill>
                  <a:schemeClr val="bg1"/>
                </a:solidFill>
              </a:rPr>
              <a:t>S OFFICE OR TRAINING CENTRE AND ASK TO MEET WITH AN EMPLOYMENT OFFICER</a:t>
            </a:r>
          </a:p>
          <a:p>
            <a:endParaRPr lang="en-GB">
              <a:solidFill>
                <a:schemeClr val="bg1"/>
              </a:solidFill>
            </a:endParaRPr>
          </a:p>
          <a:p>
            <a:r>
              <a:rPr lang="en-GB">
                <a:solidFill>
                  <a:schemeClr val="bg1"/>
                </a:solidFill>
              </a:rPr>
              <a:t>COMPLETE F</a:t>
            </a:r>
            <a:r>
              <a:rPr lang="en-US">
                <a:solidFill>
                  <a:schemeClr val="bg1"/>
                </a:solidFill>
                <a:cs typeface="Tahoma" pitchFamily="34" charset="0"/>
              </a:rPr>
              <a:t>Á</a:t>
            </a:r>
            <a:r>
              <a:rPr lang="en-GB">
                <a:solidFill>
                  <a:schemeClr val="bg1"/>
                </a:solidFill>
              </a:rPr>
              <a:t>S REGISTRATION FORM</a:t>
            </a:r>
          </a:p>
          <a:p>
            <a:endParaRPr lang="en-GB">
              <a:solidFill>
                <a:schemeClr val="bg1"/>
              </a:solidFill>
            </a:endParaRPr>
          </a:p>
          <a:p>
            <a:r>
              <a:rPr lang="en-GB">
                <a:solidFill>
                  <a:schemeClr val="bg1"/>
                </a:solidFill>
              </a:rPr>
              <a:t>AGREE CAREER/TRAINING PLAN</a:t>
            </a:r>
          </a:p>
          <a:p>
            <a:pPr>
              <a:buFontTx/>
              <a:buNone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21860" name="Rectangle 4"/>
          <p:cNvSpPr>
            <a:spLocks noChangeArrowheads="1"/>
          </p:cNvSpPr>
          <p:nvPr/>
        </p:nvSpPr>
        <p:spPr bwMode="auto">
          <a:xfrm>
            <a:off x="6456363" y="7259638"/>
            <a:ext cx="14557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GB" sz="18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AWAIT CALL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350" y="1981200"/>
            <a:ext cx="7129463" cy="4114800"/>
          </a:xfrm>
        </p:spPr>
        <p:txBody>
          <a:bodyPr/>
          <a:lstStyle/>
          <a:p>
            <a:pPr>
              <a:buFontTx/>
              <a:buNone/>
            </a:pPr>
            <a:r>
              <a:rPr lang="en-IE" b="1">
                <a:solidFill>
                  <a:schemeClr val="bg1"/>
                </a:solidFill>
              </a:rPr>
              <a:t>Further information can be obtained:</a:t>
            </a:r>
          </a:p>
          <a:p>
            <a:pPr>
              <a:buFont typeface="Wingdings" pitchFamily="2" charset="2"/>
              <a:buChar char="Ø"/>
            </a:pPr>
            <a:r>
              <a:rPr lang="en-IE" b="1">
                <a:solidFill>
                  <a:schemeClr val="bg1"/>
                </a:solidFill>
              </a:rPr>
              <a:t>                  At </a:t>
            </a:r>
            <a:r>
              <a:rPr lang="en-IE" b="1">
                <a:solidFill>
                  <a:schemeClr val="bg1"/>
                </a:solidFill>
                <a:hlinkClick r:id="rId3"/>
              </a:rPr>
              <a:t>www.fas.ie</a:t>
            </a:r>
            <a:r>
              <a:rPr lang="en-IE" b="1">
                <a:solidFill>
                  <a:schemeClr val="bg1"/>
                </a:solidFill>
              </a:rPr>
              <a:t> </a:t>
            </a:r>
          </a:p>
          <a:p>
            <a:endParaRPr lang="en-IE" b="1">
              <a:solidFill>
                <a:schemeClr val="bg1"/>
              </a:solidFill>
            </a:endParaRPr>
          </a:p>
          <a:p>
            <a:endParaRPr lang="en-IE" b="1">
              <a:solidFill>
                <a:schemeClr val="bg1"/>
              </a:solidFill>
            </a:endParaRPr>
          </a:p>
          <a:p>
            <a:pPr algn="ctr">
              <a:buFontTx/>
              <a:buNone/>
            </a:pPr>
            <a:r>
              <a:rPr lang="en-IE" b="1" i="1">
                <a:solidFill>
                  <a:schemeClr val="bg1"/>
                </a:solidFill>
              </a:rPr>
              <a:t>THANK YOU</a:t>
            </a:r>
          </a:p>
          <a:p>
            <a:pPr algn="ctr">
              <a:buFontTx/>
              <a:buNone/>
            </a:pPr>
            <a:endParaRPr lang="en-IE" b="1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en-IE" b="1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en-IE" b="1">
              <a:solidFill>
                <a:schemeClr val="bg1"/>
              </a:solidFill>
            </a:endParaRPr>
          </a:p>
        </p:txBody>
      </p:sp>
      <p:pic>
        <p:nvPicPr>
          <p:cNvPr id="7475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3" y="692150"/>
            <a:ext cx="1511300" cy="936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7772400" cy="647700"/>
          </a:xfrm>
        </p:spPr>
        <p:txBody>
          <a:bodyPr/>
          <a:lstStyle/>
          <a:p>
            <a:r>
              <a:rPr lang="en-IE" sz="3600">
                <a:solidFill>
                  <a:schemeClr val="bg1"/>
                </a:solidFill>
                <a:latin typeface="Arial" charset="0"/>
              </a:rPr>
              <a:t>FÁS Services</a:t>
            </a:r>
            <a:endParaRPr lang="en-GB" sz="36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268413"/>
            <a:ext cx="7845425" cy="475297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IE" sz="2400">
                <a:solidFill>
                  <a:schemeClr val="bg1"/>
                </a:solidFill>
                <a:latin typeface="Arial" charset="0"/>
              </a:rPr>
              <a:t>All FÁS Services are open to People with Disabilities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IE" sz="2400">
                <a:solidFill>
                  <a:schemeClr val="bg1"/>
                </a:solidFill>
                <a:latin typeface="Arial" charset="0"/>
              </a:rPr>
              <a:t>and access is through our Employment Services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IE" sz="2400">
                <a:solidFill>
                  <a:schemeClr val="bg1"/>
                </a:solidFill>
                <a:latin typeface="Arial" charset="0"/>
              </a:rPr>
              <a:t>Gateway which provides a: </a:t>
            </a:r>
          </a:p>
          <a:p>
            <a:pPr>
              <a:lnSpc>
                <a:spcPct val="80000"/>
              </a:lnSpc>
              <a:buFontTx/>
              <a:buNone/>
            </a:pPr>
            <a:endParaRPr lang="en-IE" sz="2400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IE" sz="2400">
                <a:solidFill>
                  <a:schemeClr val="bg1"/>
                </a:solidFill>
                <a:latin typeface="Arial" charset="0"/>
              </a:rPr>
              <a:t>Vocational Guidance Service</a:t>
            </a:r>
          </a:p>
          <a:p>
            <a:pPr>
              <a:lnSpc>
                <a:spcPct val="80000"/>
              </a:lnSpc>
            </a:pPr>
            <a:r>
              <a:rPr lang="en-IE" sz="2400">
                <a:solidFill>
                  <a:schemeClr val="bg1"/>
                </a:solidFill>
                <a:latin typeface="Arial" charset="0"/>
              </a:rPr>
              <a:t>Refers People with Disabilities to vocational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IE" sz="2400">
                <a:solidFill>
                  <a:schemeClr val="bg1"/>
                </a:solidFill>
                <a:latin typeface="Arial" charset="0"/>
              </a:rPr>
              <a:t>	training either via Specialist Training Providers or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IE" sz="2400">
                <a:solidFill>
                  <a:schemeClr val="bg1"/>
                </a:solidFill>
                <a:latin typeface="Arial" charset="0"/>
              </a:rPr>
              <a:t>	FÁS mainline training, as appropriate</a:t>
            </a:r>
          </a:p>
          <a:p>
            <a:pPr>
              <a:lnSpc>
                <a:spcPct val="80000"/>
              </a:lnSpc>
            </a:pPr>
            <a:r>
              <a:rPr lang="en-IE" sz="2400">
                <a:solidFill>
                  <a:schemeClr val="bg1"/>
                </a:solidFill>
                <a:latin typeface="Arial" charset="0"/>
              </a:rPr>
              <a:t>Information and referral on a range of Disability Employment Supports available to both jobseekers and private sector employers</a:t>
            </a:r>
          </a:p>
          <a:p>
            <a:pPr>
              <a:lnSpc>
                <a:spcPct val="80000"/>
              </a:lnSpc>
              <a:buFontTx/>
              <a:buNone/>
            </a:pPr>
            <a:endParaRPr lang="en-IE" sz="2400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IE" sz="2400">
                <a:solidFill>
                  <a:schemeClr val="bg1"/>
                </a:solidFill>
                <a:latin typeface="Arial" charset="0"/>
              </a:rPr>
              <a:t>  </a:t>
            </a:r>
          </a:p>
          <a:p>
            <a:pPr>
              <a:lnSpc>
                <a:spcPct val="80000"/>
              </a:lnSpc>
              <a:buFontTx/>
              <a:buNone/>
            </a:pPr>
            <a:endParaRPr lang="en-GB" sz="240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692275" y="333375"/>
            <a:ext cx="5745163" cy="1143000"/>
          </a:xfrm>
        </p:spPr>
        <p:txBody>
          <a:bodyPr/>
          <a:lstStyle/>
          <a:p>
            <a:r>
              <a:rPr lang="en-IE" sz="3600" b="1">
                <a:solidFill>
                  <a:schemeClr val="bg1"/>
                </a:solidFill>
                <a:latin typeface="Arial" charset="0"/>
              </a:rPr>
              <a:t>Summary of Employment Grants and Schemes</a:t>
            </a:r>
            <a:endParaRPr lang="en-GB" sz="3600" b="1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1258888" y="1916113"/>
            <a:ext cx="7705725" cy="3502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>
              <a:buClr>
                <a:schemeClr val="bg1"/>
              </a:buClr>
              <a:buFont typeface="Wingdings" pitchFamily="2" charset="2"/>
              <a:buNone/>
            </a:pPr>
            <a:endParaRPr lang="en-IE" sz="2200">
              <a:solidFill>
                <a:schemeClr val="bg1"/>
              </a:solidFill>
              <a:latin typeface="Arial" charset="0"/>
            </a:endParaRPr>
          </a:p>
          <a:p>
            <a:pPr marL="457200" indent="-457200">
              <a:buClr>
                <a:schemeClr val="bg1"/>
              </a:buClr>
              <a:buFont typeface="Wingdings" pitchFamily="2" charset="2"/>
              <a:buAutoNum type="arabicPeriod"/>
            </a:pPr>
            <a:r>
              <a:rPr lang="en-IE" sz="2200">
                <a:solidFill>
                  <a:schemeClr val="bg1"/>
                </a:solidFill>
                <a:latin typeface="Arial" charset="0"/>
              </a:rPr>
              <a:t>Wage Subsidy Scheme (WSS)</a:t>
            </a:r>
          </a:p>
          <a:p>
            <a:pPr marL="457200" indent="-457200">
              <a:buClr>
                <a:schemeClr val="bg1"/>
              </a:buClr>
              <a:buFont typeface="Wingdings" pitchFamily="2" charset="2"/>
              <a:buAutoNum type="arabicPeriod"/>
            </a:pPr>
            <a:r>
              <a:rPr lang="en-IE" sz="2200">
                <a:solidFill>
                  <a:schemeClr val="bg1"/>
                </a:solidFill>
                <a:latin typeface="Arial" charset="0"/>
              </a:rPr>
              <a:t>Reasonable Accommodation Fund incorporating:</a:t>
            </a:r>
          </a:p>
          <a:p>
            <a:pPr marL="914400" lvl="1" indent="-457200">
              <a:buClr>
                <a:schemeClr val="bg1"/>
              </a:buClr>
              <a:buFont typeface="Wingdings" pitchFamily="2" charset="2"/>
              <a:buNone/>
            </a:pPr>
            <a:r>
              <a:rPr lang="en-IE" sz="2200">
                <a:solidFill>
                  <a:schemeClr val="bg1"/>
                </a:solidFill>
                <a:latin typeface="Arial" charset="0"/>
              </a:rPr>
              <a:t>	Workplace Equipment/Adaptation Grant  (WEAG)</a:t>
            </a:r>
          </a:p>
          <a:p>
            <a:pPr marL="457200" indent="-457200">
              <a:buClr>
                <a:schemeClr val="bg1"/>
              </a:buClr>
              <a:buFont typeface="Wingdings" pitchFamily="2" charset="2"/>
              <a:buNone/>
            </a:pPr>
            <a:r>
              <a:rPr lang="en-IE" sz="2200">
                <a:solidFill>
                  <a:schemeClr val="bg1"/>
                </a:solidFill>
                <a:latin typeface="Arial" charset="0"/>
              </a:rPr>
              <a:t>		Job Interview Interpreter Grant (JIIGS)</a:t>
            </a:r>
          </a:p>
          <a:p>
            <a:pPr marL="457200" indent="-457200">
              <a:buClr>
                <a:schemeClr val="bg1"/>
              </a:buClr>
              <a:buFont typeface="Wingdings" pitchFamily="2" charset="2"/>
              <a:buNone/>
            </a:pPr>
            <a:r>
              <a:rPr lang="en-IE" sz="2200">
                <a:solidFill>
                  <a:schemeClr val="bg1"/>
                </a:solidFill>
                <a:latin typeface="Arial" charset="0"/>
              </a:rPr>
              <a:t>		Personal Reader Grant  (PRGS)</a:t>
            </a:r>
          </a:p>
          <a:p>
            <a:pPr marL="457200" indent="-457200">
              <a:buClr>
                <a:schemeClr val="bg1"/>
              </a:buClr>
              <a:buFont typeface="Wingdings" pitchFamily="2" charset="2"/>
              <a:buNone/>
            </a:pPr>
            <a:r>
              <a:rPr lang="en-IE" sz="2200">
                <a:solidFill>
                  <a:schemeClr val="bg1"/>
                </a:solidFill>
                <a:latin typeface="Arial" charset="0"/>
              </a:rPr>
              <a:t>		Employee Retention Grant Scheme (ERGS).</a:t>
            </a:r>
            <a:endParaRPr lang="en-GB" sz="2200" b="1">
              <a:solidFill>
                <a:schemeClr val="bg1"/>
              </a:solidFill>
              <a:latin typeface="Arial" charset="0"/>
            </a:endParaRPr>
          </a:p>
          <a:p>
            <a:pPr marL="457200" indent="-457200">
              <a:buClr>
                <a:schemeClr val="bg1"/>
              </a:buClr>
              <a:buFont typeface="Wingdings" pitchFamily="2" charset="2"/>
              <a:buNone/>
            </a:pPr>
            <a:r>
              <a:rPr lang="en-IE">
                <a:solidFill>
                  <a:schemeClr val="bg1"/>
                </a:solidFill>
              </a:rPr>
              <a:t>3. Disability Awareness Training Support Scheme (DATS)</a:t>
            </a:r>
          </a:p>
          <a:p>
            <a:pPr marL="457200" indent="-457200">
              <a:buClr>
                <a:schemeClr val="bg1"/>
              </a:buClr>
              <a:buFont typeface="Wingdings" pitchFamily="2" charset="2"/>
              <a:buNone/>
            </a:pPr>
            <a:r>
              <a:rPr lang="en-IE" sz="2200">
                <a:solidFill>
                  <a:schemeClr val="bg1"/>
                </a:solidFill>
                <a:latin typeface="Arial" charset="0"/>
              </a:rPr>
              <a:t>4. </a:t>
            </a:r>
            <a:r>
              <a:rPr lang="en-IE">
                <a:solidFill>
                  <a:schemeClr val="bg1"/>
                </a:solidFill>
              </a:rPr>
              <a:t>Supported Employment Programme</a:t>
            </a:r>
            <a:endParaRPr lang="en-IE" sz="2200">
              <a:solidFill>
                <a:schemeClr val="bg1"/>
              </a:solidFill>
              <a:latin typeface="Arial" charset="0"/>
            </a:endParaRPr>
          </a:p>
          <a:p>
            <a:pPr marL="457200" indent="-457200">
              <a:buClr>
                <a:schemeClr val="bg1"/>
              </a:buClr>
              <a:buFont typeface="Wingdings" pitchFamily="2" charset="2"/>
              <a:buNone/>
            </a:pPr>
            <a:endParaRPr lang="en-GB" sz="220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188913"/>
            <a:ext cx="7921625" cy="1143000"/>
          </a:xfrm>
        </p:spPr>
        <p:txBody>
          <a:bodyPr/>
          <a:lstStyle/>
          <a:p>
            <a:r>
              <a:rPr lang="en-IE" sz="4000" b="1">
                <a:solidFill>
                  <a:schemeClr val="bg1"/>
                </a:solidFill>
                <a:latin typeface="Arial" charset="0"/>
              </a:rPr>
              <a:t>Wage Subsidy Scheme</a:t>
            </a:r>
            <a:endParaRPr lang="en-GB" sz="4000" b="1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609600" y="3124200"/>
            <a:ext cx="7848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endParaRPr lang="en-US" b="1">
              <a:latin typeface="Times New Roman" pitchFamily="18" charset="0"/>
            </a:endParaRPr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323850" y="1557338"/>
            <a:ext cx="8610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>
              <a:buClr>
                <a:schemeClr val="bg1"/>
              </a:buClr>
              <a:buFont typeface="Wingdings" pitchFamily="2" charset="2"/>
              <a:buChar char="v"/>
            </a:pPr>
            <a:r>
              <a:rPr lang="en-IE" sz="2800">
                <a:solidFill>
                  <a:schemeClr val="bg1"/>
                </a:solidFill>
                <a:latin typeface="Arial" charset="0"/>
              </a:rPr>
              <a:t>A subsidy for a productivity shortfall perceived to be in excess of 20% when compared to a non disabled peer</a:t>
            </a:r>
          </a:p>
          <a:p>
            <a:pPr marL="457200" indent="-457200">
              <a:buClr>
                <a:schemeClr val="bg1"/>
              </a:buClr>
              <a:buFont typeface="Wingdings" pitchFamily="2" charset="2"/>
              <a:buNone/>
            </a:pPr>
            <a:endParaRPr lang="en-IE" sz="1600">
              <a:solidFill>
                <a:schemeClr val="bg1"/>
              </a:solidFill>
              <a:latin typeface="Arial" charset="0"/>
            </a:endParaRPr>
          </a:p>
          <a:p>
            <a:pPr marL="457200" indent="-457200">
              <a:buClr>
                <a:schemeClr val="bg1"/>
              </a:buClr>
              <a:buFont typeface="Wingdings" pitchFamily="2" charset="2"/>
              <a:buChar char="v"/>
            </a:pPr>
            <a:r>
              <a:rPr lang="en-IE" sz="2800">
                <a:solidFill>
                  <a:schemeClr val="bg1"/>
                </a:solidFill>
                <a:latin typeface="Arial" charset="0"/>
              </a:rPr>
              <a:t>The employee must work a minimum of 21 up to a maximum of 39 hours per week</a:t>
            </a:r>
          </a:p>
          <a:p>
            <a:pPr marL="457200" indent="-457200">
              <a:buClr>
                <a:schemeClr val="bg1"/>
              </a:buClr>
              <a:buFont typeface="Wingdings" pitchFamily="2" charset="2"/>
              <a:buNone/>
            </a:pPr>
            <a:endParaRPr lang="en-IE" sz="1600">
              <a:solidFill>
                <a:schemeClr val="bg1"/>
              </a:solidFill>
              <a:latin typeface="Arial" charset="0"/>
            </a:endParaRPr>
          </a:p>
          <a:p>
            <a:pPr marL="457200" indent="-457200">
              <a:buClr>
                <a:schemeClr val="bg1"/>
              </a:buClr>
              <a:buFont typeface="Wingdings" pitchFamily="2" charset="2"/>
              <a:buChar char="v"/>
            </a:pPr>
            <a:r>
              <a:rPr lang="en-IE" sz="2800">
                <a:solidFill>
                  <a:schemeClr val="bg1"/>
                </a:solidFill>
                <a:latin typeface="Arial" charset="0"/>
              </a:rPr>
              <a:t>The employer pays 100% of the gross wage as advertised to the employee</a:t>
            </a:r>
            <a:br>
              <a:rPr lang="en-IE" sz="2800">
                <a:solidFill>
                  <a:schemeClr val="bg1"/>
                </a:solidFill>
                <a:latin typeface="Arial" charset="0"/>
              </a:rPr>
            </a:br>
            <a:endParaRPr lang="en-IE" sz="2800">
              <a:solidFill>
                <a:schemeClr val="bg1"/>
              </a:solidFill>
              <a:latin typeface="Arial" charset="0"/>
            </a:endParaRPr>
          </a:p>
          <a:p>
            <a:pPr marL="457200" indent="-457200">
              <a:buClr>
                <a:schemeClr val="bg1"/>
              </a:buClr>
              <a:buFont typeface="Wingdings" pitchFamily="2" charset="2"/>
              <a:buChar char="v"/>
            </a:pPr>
            <a:r>
              <a:rPr lang="en-IE" sz="2800">
                <a:solidFill>
                  <a:schemeClr val="bg1"/>
                </a:solidFill>
                <a:latin typeface="Arial" charset="0"/>
              </a:rPr>
              <a:t>FÁS will subsidise the employer at a rate of €5.30per hour</a:t>
            </a:r>
          </a:p>
          <a:p>
            <a:pPr marL="457200" indent="-457200">
              <a:buClr>
                <a:schemeClr val="bg1"/>
              </a:buClr>
              <a:buFont typeface="Wingdings" pitchFamily="2" charset="2"/>
              <a:buChar char="Ø"/>
            </a:pPr>
            <a:endParaRPr lang="en-GB" sz="280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IE" sz="4000">
                <a:solidFill>
                  <a:schemeClr val="bg1"/>
                </a:solidFill>
              </a:rPr>
              <a:t>2. Reasonable Accomodation Fund</a:t>
            </a:r>
            <a:br>
              <a:rPr lang="en-IE" sz="4000">
                <a:solidFill>
                  <a:schemeClr val="bg1"/>
                </a:solidFill>
              </a:rPr>
            </a:br>
            <a:r>
              <a:rPr lang="en-IE" sz="4000">
                <a:solidFill>
                  <a:schemeClr val="bg1"/>
                </a:solidFill>
              </a:rPr>
              <a:t>incorporating: </a:t>
            </a:r>
            <a:r>
              <a:rPr lang="en-IE" sz="4000"/>
              <a:t> </a:t>
            </a:r>
            <a:endParaRPr lang="en-GB" sz="4000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IE">
                <a:solidFill>
                  <a:schemeClr val="bg1"/>
                </a:solidFill>
              </a:rPr>
              <a:t>Workplace Equipment Adaptation Grant</a:t>
            </a:r>
          </a:p>
          <a:p>
            <a:r>
              <a:rPr lang="en-IE">
                <a:solidFill>
                  <a:schemeClr val="bg1"/>
                </a:solidFill>
              </a:rPr>
              <a:t>Job Interview Interpreter Grant</a:t>
            </a:r>
          </a:p>
          <a:p>
            <a:r>
              <a:rPr lang="en-IE">
                <a:solidFill>
                  <a:schemeClr val="bg1"/>
                </a:solidFill>
              </a:rPr>
              <a:t>Personal Reader Grant</a:t>
            </a:r>
          </a:p>
          <a:p>
            <a:r>
              <a:rPr lang="en-IE">
                <a:solidFill>
                  <a:schemeClr val="bg1"/>
                </a:solidFill>
              </a:rPr>
              <a:t>Employee Retention Grant Scheme</a:t>
            </a:r>
            <a:endParaRPr lang="en-GB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424862" cy="1066800"/>
          </a:xfrm>
        </p:spPr>
        <p:txBody>
          <a:bodyPr/>
          <a:lstStyle/>
          <a:p>
            <a:pPr marL="838200" indent="-838200"/>
            <a:r>
              <a:rPr lang="en-GB" sz="3600" b="1">
                <a:solidFill>
                  <a:schemeClr val="bg1"/>
                </a:solidFill>
                <a:latin typeface="Arial" charset="0"/>
              </a:rPr>
              <a:t/>
            </a:r>
            <a:br>
              <a:rPr lang="en-GB" sz="3600" b="1">
                <a:solidFill>
                  <a:schemeClr val="bg1"/>
                </a:solidFill>
                <a:latin typeface="Arial" charset="0"/>
              </a:rPr>
            </a:br>
            <a:r>
              <a:rPr lang="en-GB" sz="3600" b="1">
                <a:solidFill>
                  <a:schemeClr val="bg1"/>
                </a:solidFill>
                <a:latin typeface="Arial" charset="0"/>
              </a:rPr>
              <a:t>WORKPLACE EQUIPMENT/</a:t>
            </a:r>
            <a:br>
              <a:rPr lang="en-GB" sz="3600" b="1">
                <a:solidFill>
                  <a:schemeClr val="bg1"/>
                </a:solidFill>
                <a:latin typeface="Arial" charset="0"/>
              </a:rPr>
            </a:br>
            <a:r>
              <a:rPr lang="en-GB" sz="3600" b="1">
                <a:solidFill>
                  <a:schemeClr val="bg1"/>
                </a:solidFill>
                <a:latin typeface="Arial" charset="0"/>
              </a:rPr>
              <a:t>ADAPTATION GRANT (WEAG)</a:t>
            </a:r>
            <a:br>
              <a:rPr lang="en-GB" sz="3600" b="1">
                <a:solidFill>
                  <a:schemeClr val="bg1"/>
                </a:solidFill>
                <a:latin typeface="Arial" charset="0"/>
              </a:rPr>
            </a:br>
            <a:endParaRPr lang="en-GB" sz="3600" b="1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567737" cy="4535487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endParaRPr lang="en-GB" sz="3600" b="1">
              <a:solidFill>
                <a:schemeClr val="bg1"/>
              </a:solidFill>
              <a:latin typeface="Arial" charset="0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IE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Its aim is to counter the additional costs of adapting workplace premises or equipment arising from the individual’s disability, including those in self-employment.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endParaRPr lang="en-IE" sz="1800">
              <a:solidFill>
                <a:schemeClr val="bg1"/>
              </a:solidFill>
              <a:latin typeface="Arial" charset="0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IE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It should not be used to provide support usually provided by employers or supports required under legislation e.g. Health &amp; Safety</a:t>
            </a:r>
            <a:endParaRPr lang="en-GB">
              <a:solidFill>
                <a:schemeClr val="bg1"/>
              </a:solidFill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404813"/>
            <a:ext cx="6448425" cy="574675"/>
          </a:xfrm>
        </p:spPr>
        <p:txBody>
          <a:bodyPr/>
          <a:lstStyle/>
          <a:p>
            <a:r>
              <a:rPr lang="en-IE" sz="3600" b="1">
                <a:solidFill>
                  <a:schemeClr val="bg1"/>
                </a:solidFill>
                <a:latin typeface="Arial" charset="0"/>
              </a:rPr>
              <a:t>General Principles WEAGs</a:t>
            </a:r>
            <a:endParaRPr lang="en-GB" sz="36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196975"/>
            <a:ext cx="8075613" cy="489585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n-IE" sz="2800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Current limit towards the cost of adaptations or equipment is up to €6,350  </a:t>
            </a: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n-IE" sz="2800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Can be used to upgrade adaptive equipment, which may have been funded previously  </a:t>
            </a: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n-IE" sz="2800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Applications in excess of €6,350 are considered on an individual basis</a:t>
            </a: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n-IE" sz="2800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Not intended to meet the costs of setting up and running a business</a:t>
            </a: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n-IE" sz="2800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It is treated as a grant</a:t>
            </a: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n-IE" sz="2800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Part of the grant may be used for training in the use of the grant-aided equipment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7718425" cy="792163"/>
          </a:xfrm>
          <a:noFill/>
          <a:ln/>
        </p:spPr>
        <p:txBody>
          <a:bodyPr/>
          <a:lstStyle/>
          <a:p>
            <a:pPr marL="838200" indent="-838200" algn="l"/>
            <a:r>
              <a:rPr lang="en-IE" sz="3200" b="1">
                <a:solidFill>
                  <a:schemeClr val="bg1"/>
                </a:solidFill>
                <a:latin typeface="Arial" charset="0"/>
              </a:rPr>
              <a:t/>
            </a:r>
            <a:br>
              <a:rPr lang="en-IE" sz="3200" b="1">
                <a:solidFill>
                  <a:schemeClr val="bg1"/>
                </a:solidFill>
                <a:latin typeface="Arial" charset="0"/>
              </a:rPr>
            </a:br>
            <a:r>
              <a:rPr lang="en-GB" sz="3200" b="1">
                <a:solidFill>
                  <a:schemeClr val="bg1"/>
                </a:solidFill>
                <a:latin typeface="Arial" charset="0"/>
              </a:rPr>
              <a:t> </a:t>
            </a:r>
            <a:br>
              <a:rPr lang="en-GB" sz="3200" b="1">
                <a:solidFill>
                  <a:schemeClr val="bg1"/>
                </a:solidFill>
                <a:latin typeface="Arial" charset="0"/>
              </a:rPr>
            </a:br>
            <a:endParaRPr lang="en-GB" sz="1800" b="1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684213" y="404813"/>
            <a:ext cx="8153400" cy="470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33400" indent="-533400">
              <a:buClr>
                <a:schemeClr val="bg1"/>
              </a:buClr>
              <a:buFont typeface="Wingdings" pitchFamily="2" charset="2"/>
              <a:buNone/>
            </a:pPr>
            <a:r>
              <a:rPr lang="en-GB" sz="3200" b="1">
                <a:solidFill>
                  <a:schemeClr val="bg1"/>
                </a:solidFill>
                <a:latin typeface="Arial Unicode MS" pitchFamily="34" charset="-128"/>
              </a:rPr>
              <a:t>JOB INTERVIEW INTERPRETER GRANT (JIIG)</a:t>
            </a:r>
          </a:p>
          <a:p>
            <a:pPr marL="533400" indent="-533400">
              <a:buClr>
                <a:schemeClr val="bg1"/>
              </a:buClr>
              <a:buFont typeface="Wingdings" pitchFamily="2" charset="2"/>
              <a:buNone/>
            </a:pPr>
            <a:endParaRPr lang="en-GB" sz="2800">
              <a:solidFill>
                <a:schemeClr val="bg1"/>
              </a:solidFill>
              <a:latin typeface="Arial" charset="0"/>
            </a:endParaRPr>
          </a:p>
          <a:p>
            <a:pPr marL="533400" indent="-533400">
              <a:buClr>
                <a:schemeClr val="bg1"/>
              </a:buClr>
              <a:buFont typeface="Wingdings" pitchFamily="2" charset="2"/>
              <a:buNone/>
            </a:pPr>
            <a:r>
              <a:rPr lang="en-GB" sz="2800">
                <a:solidFill>
                  <a:schemeClr val="bg1"/>
                </a:solidFill>
                <a:latin typeface="Arial" charset="0"/>
              </a:rPr>
              <a:t>Payable to a person </a:t>
            </a:r>
            <a:r>
              <a:rPr lang="en-IE" sz="2800">
                <a:solidFill>
                  <a:schemeClr val="bg1"/>
                </a:solidFill>
                <a:latin typeface="Arial" charset="0"/>
              </a:rPr>
              <a:t>who is deaf, hard of </a:t>
            </a:r>
          </a:p>
          <a:p>
            <a:pPr marL="533400" indent="-533400">
              <a:buClr>
                <a:schemeClr val="bg1"/>
              </a:buClr>
              <a:buFont typeface="Wingdings" pitchFamily="2" charset="2"/>
              <a:buNone/>
            </a:pPr>
            <a:r>
              <a:rPr lang="en-IE" sz="2800">
                <a:solidFill>
                  <a:schemeClr val="bg1"/>
                </a:solidFill>
                <a:latin typeface="Arial" charset="0"/>
              </a:rPr>
              <a:t>hearing</a:t>
            </a:r>
            <a:r>
              <a:rPr lang="en-GB" sz="2800">
                <a:solidFill>
                  <a:schemeClr val="bg1"/>
                </a:solidFill>
                <a:latin typeface="Arial" charset="0"/>
              </a:rPr>
              <a:t> or  has a speech impair</a:t>
            </a:r>
            <a:r>
              <a:rPr lang="en-IE" sz="2800">
                <a:solidFill>
                  <a:schemeClr val="bg1"/>
                </a:solidFill>
                <a:latin typeface="Arial" charset="0"/>
              </a:rPr>
              <a:t>ment,</a:t>
            </a:r>
            <a:r>
              <a:rPr lang="en-GB" sz="2800">
                <a:solidFill>
                  <a:schemeClr val="bg1"/>
                </a:solidFill>
                <a:latin typeface="Arial" charset="0"/>
              </a:rPr>
              <a:t> attending </a:t>
            </a:r>
          </a:p>
          <a:p>
            <a:pPr marL="533400" indent="-533400">
              <a:buClr>
                <a:schemeClr val="bg1"/>
              </a:buClr>
              <a:buFont typeface="Wingdings" pitchFamily="2" charset="2"/>
              <a:buNone/>
            </a:pPr>
            <a:r>
              <a:rPr lang="en-IE" sz="2800">
                <a:solidFill>
                  <a:schemeClr val="bg1"/>
                </a:solidFill>
                <a:latin typeface="Arial" charset="0"/>
              </a:rPr>
              <a:t>a </a:t>
            </a:r>
            <a:r>
              <a:rPr lang="en-GB" sz="2800">
                <a:solidFill>
                  <a:schemeClr val="bg1"/>
                </a:solidFill>
                <a:latin typeface="Arial" charset="0"/>
              </a:rPr>
              <a:t>job interview or induction programme</a:t>
            </a:r>
          </a:p>
          <a:p>
            <a:pPr marL="533400" indent="-533400">
              <a:buClr>
                <a:schemeClr val="bg1"/>
              </a:buClr>
              <a:buFont typeface="Wingdings" pitchFamily="2" charset="2"/>
              <a:buNone/>
            </a:pPr>
            <a:endParaRPr lang="en-GB" sz="1200">
              <a:solidFill>
                <a:schemeClr val="bg1"/>
              </a:solidFill>
              <a:latin typeface="Arial" charset="0"/>
            </a:endParaRPr>
          </a:p>
          <a:p>
            <a:pPr marL="533400" indent="-533400">
              <a:buClr>
                <a:schemeClr val="bg1"/>
              </a:buClr>
              <a:buFont typeface="Wingdings" pitchFamily="2" charset="2"/>
              <a:buChar char="v"/>
            </a:pPr>
            <a:r>
              <a:rPr lang="en-GB" sz="2800">
                <a:solidFill>
                  <a:schemeClr val="bg1"/>
                </a:solidFill>
                <a:latin typeface="Arial" charset="0"/>
              </a:rPr>
              <a:t>FÁS will pay a fee, as per the standard rate, for a 3 hrs period. Travel costs are at FÁS rates for consultants</a:t>
            </a:r>
          </a:p>
          <a:p>
            <a:pPr marL="533400" indent="-533400">
              <a:buClr>
                <a:schemeClr val="bg1"/>
              </a:buClr>
              <a:buFont typeface="Wingdings" pitchFamily="2" charset="2"/>
              <a:buChar char="v"/>
            </a:pPr>
            <a:r>
              <a:rPr lang="en-GB" sz="2800">
                <a:solidFill>
                  <a:schemeClr val="bg1"/>
                </a:solidFill>
                <a:latin typeface="Arial" charset="0"/>
              </a:rPr>
              <a:t>No limit to the number of </a:t>
            </a:r>
            <a:r>
              <a:rPr lang="en-IE" sz="2800">
                <a:solidFill>
                  <a:schemeClr val="bg1"/>
                </a:solidFill>
                <a:latin typeface="Arial" charset="0"/>
              </a:rPr>
              <a:t>times an individual can avail of the grant</a:t>
            </a:r>
            <a:endParaRPr lang="en-GB" sz="2800">
              <a:solidFill>
                <a:schemeClr val="bg1"/>
              </a:solidFill>
              <a:latin typeface="Arial" charset="0"/>
            </a:endParaRPr>
          </a:p>
          <a:p>
            <a:pPr marL="533400" indent="-533400">
              <a:buClr>
                <a:schemeClr val="bg1"/>
              </a:buClr>
              <a:buFont typeface="Wingdings" pitchFamily="2" charset="2"/>
              <a:buChar char="v"/>
            </a:pPr>
            <a:r>
              <a:rPr lang="en-GB" sz="2800">
                <a:solidFill>
                  <a:schemeClr val="bg1"/>
                </a:solidFill>
                <a:latin typeface="Arial" charset="0"/>
              </a:rPr>
              <a:t>Interpreters can be professionally qualified or a family member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8064500" cy="719137"/>
          </a:xfrm>
        </p:spPr>
        <p:txBody>
          <a:bodyPr/>
          <a:lstStyle/>
          <a:p>
            <a:pPr marL="838200" indent="-838200"/>
            <a:r>
              <a:rPr lang="en-GB" sz="4000" b="1">
                <a:solidFill>
                  <a:schemeClr val="bg1"/>
                </a:solidFill>
              </a:rPr>
              <a:t>PERSONAL READER GRANT</a:t>
            </a:r>
          </a:p>
        </p:txBody>
      </p:sp>
      <p:sp>
        <p:nvSpPr>
          <p:cNvPr id="64515" name="Text Box 3"/>
          <p:cNvSpPr txBox="1">
            <a:spLocks noChangeArrowheads="1"/>
          </p:cNvSpPr>
          <p:nvPr/>
        </p:nvSpPr>
        <p:spPr bwMode="auto">
          <a:xfrm>
            <a:off x="503238" y="908050"/>
            <a:ext cx="8640762" cy="554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2700" indent="-12700">
              <a:spcBef>
                <a:spcPct val="50000"/>
              </a:spcBef>
              <a:buClr>
                <a:schemeClr val="bg1"/>
              </a:buClr>
            </a:pPr>
            <a:r>
              <a:rPr lang="en-GB" sz="3200" b="1">
                <a:solidFill>
                  <a:schemeClr val="bg1"/>
                </a:solidFill>
              </a:rPr>
              <a:t>	</a:t>
            </a:r>
            <a:r>
              <a:rPr lang="en-GB" sz="2600" b="1">
                <a:solidFill>
                  <a:schemeClr val="bg1"/>
                </a:solidFill>
                <a:latin typeface="Arial" charset="0"/>
              </a:rPr>
              <a:t>Paid to blind or visually impaired people in work, </a:t>
            </a:r>
          </a:p>
          <a:p>
            <a:pPr marL="12700" indent="-12700">
              <a:buClr>
                <a:schemeClr val="bg1"/>
              </a:buClr>
            </a:pPr>
            <a:r>
              <a:rPr lang="en-GB" sz="2600" b="1">
                <a:solidFill>
                  <a:schemeClr val="bg1"/>
                </a:solidFill>
                <a:latin typeface="Arial" charset="0"/>
              </a:rPr>
              <a:t>who need assistance with job related reading</a:t>
            </a:r>
          </a:p>
          <a:p>
            <a:pPr marL="12700" indent="-12700">
              <a:spcBef>
                <a:spcPct val="50000"/>
              </a:spcBef>
              <a:buClr>
                <a:schemeClr val="bg1"/>
              </a:buClr>
            </a:pPr>
            <a:r>
              <a:rPr lang="en-GB" sz="2600" b="1">
                <a:solidFill>
                  <a:schemeClr val="bg1"/>
                </a:solidFill>
                <a:latin typeface="Arial" charset="0"/>
              </a:rPr>
              <a:t>Can apply if</a:t>
            </a:r>
            <a:r>
              <a:rPr lang="en-GB" sz="2600">
                <a:solidFill>
                  <a:schemeClr val="bg1"/>
                </a:solidFill>
                <a:latin typeface="Arial" charset="0"/>
              </a:rPr>
              <a:t>:-</a:t>
            </a:r>
          </a:p>
          <a:p>
            <a:pPr marL="895350" lvl="1" indent="-539750">
              <a:buClr>
                <a:schemeClr val="bg1"/>
              </a:buClr>
              <a:buFont typeface="Wingdings" pitchFamily="2" charset="2"/>
              <a:buChar char="v"/>
            </a:pPr>
            <a:r>
              <a:rPr lang="en-GB" sz="2600">
                <a:solidFill>
                  <a:schemeClr val="bg1"/>
                </a:solidFill>
                <a:latin typeface="Arial" charset="0"/>
              </a:rPr>
              <a:t>In work and need help with job related reading</a:t>
            </a:r>
          </a:p>
          <a:p>
            <a:pPr marL="895350" lvl="1" indent="-539750">
              <a:buClr>
                <a:schemeClr val="bg1"/>
              </a:buClr>
              <a:buFont typeface="Wingdings" pitchFamily="2" charset="2"/>
              <a:buChar char="v"/>
            </a:pPr>
            <a:r>
              <a:rPr lang="en-GB" sz="2600">
                <a:solidFill>
                  <a:schemeClr val="bg1"/>
                </a:solidFill>
                <a:latin typeface="Arial" charset="0"/>
              </a:rPr>
              <a:t>Recently become visually impaired and are in danger of losing their job</a:t>
            </a:r>
          </a:p>
          <a:p>
            <a:pPr marL="895350" lvl="1" indent="-539750">
              <a:buClr>
                <a:schemeClr val="bg1"/>
              </a:buClr>
              <a:buFont typeface="Wingdings" pitchFamily="2" charset="2"/>
              <a:buChar char="v"/>
            </a:pPr>
            <a:r>
              <a:rPr lang="en-GB" sz="2600">
                <a:solidFill>
                  <a:schemeClr val="bg1"/>
                </a:solidFill>
                <a:latin typeface="Arial" charset="0"/>
              </a:rPr>
              <a:t>Going back to an employer to do new or </a:t>
            </a:r>
          </a:p>
          <a:p>
            <a:pPr marL="895350" lvl="1" indent="-539750">
              <a:buClr>
                <a:schemeClr val="bg1"/>
              </a:buClr>
              <a:buFont typeface="Wingdings" pitchFamily="2" charset="2"/>
              <a:buNone/>
            </a:pPr>
            <a:r>
              <a:rPr lang="en-GB" sz="2600">
                <a:solidFill>
                  <a:schemeClr val="bg1"/>
                </a:solidFill>
                <a:latin typeface="Arial" charset="0"/>
              </a:rPr>
              <a:t>      different work </a:t>
            </a:r>
          </a:p>
          <a:p>
            <a:pPr marL="895350" lvl="1" indent="-539750">
              <a:buClr>
                <a:schemeClr val="bg1"/>
              </a:buClr>
              <a:buFont typeface="Wingdings" pitchFamily="2" charset="2"/>
              <a:buChar char="v"/>
            </a:pPr>
            <a:r>
              <a:rPr lang="en-GB" sz="2600">
                <a:solidFill>
                  <a:schemeClr val="bg1"/>
                </a:solidFill>
                <a:latin typeface="Arial" charset="0"/>
              </a:rPr>
              <a:t>Promotion prospects are restricted by reading difficulties</a:t>
            </a:r>
            <a:endParaRPr lang="en-IE" sz="2600">
              <a:solidFill>
                <a:schemeClr val="bg1"/>
              </a:solidFill>
              <a:latin typeface="Arial" charset="0"/>
            </a:endParaRPr>
          </a:p>
          <a:p>
            <a:pPr marL="895350" lvl="1" indent="-539750" algn="ctr">
              <a:buClr>
                <a:schemeClr val="bg1"/>
              </a:buClr>
              <a:buFont typeface="Wingdings" pitchFamily="2" charset="2"/>
              <a:buNone/>
            </a:pPr>
            <a:endParaRPr lang="en-GB" sz="2600" b="1">
              <a:solidFill>
                <a:schemeClr val="bg1"/>
              </a:solidFill>
              <a:latin typeface="Times New Roman" pitchFamily="18" charset="0"/>
            </a:endParaRPr>
          </a:p>
          <a:p>
            <a:pPr marL="895350" lvl="1" indent="-539750" algn="ctr">
              <a:buClr>
                <a:schemeClr val="bg1"/>
              </a:buClr>
              <a:buFont typeface="Wingdings" pitchFamily="2" charset="2"/>
              <a:buNone/>
            </a:pPr>
            <a:r>
              <a:rPr lang="en-GB" sz="2600" b="1">
                <a:solidFill>
                  <a:schemeClr val="bg1"/>
                </a:solidFill>
                <a:latin typeface="Times New Roman" pitchFamily="18" charset="0"/>
              </a:rPr>
              <a:t>A fee per hour is paid, for an agreed period, up to 640</a:t>
            </a:r>
          </a:p>
          <a:p>
            <a:pPr marL="895350" lvl="1" indent="-539750" algn="ctr">
              <a:buClr>
                <a:schemeClr val="bg1"/>
              </a:buClr>
              <a:buFont typeface="Wingdings" pitchFamily="2" charset="2"/>
              <a:buNone/>
            </a:pPr>
            <a:r>
              <a:rPr lang="en-GB" sz="2600" b="1">
                <a:solidFill>
                  <a:schemeClr val="bg1"/>
                </a:solidFill>
                <a:latin typeface="Times New Roman" pitchFamily="18" charset="0"/>
              </a:rPr>
              <a:t>hours per annum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2349</TotalTime>
  <Words>644</Words>
  <Application>Microsoft Office PowerPoint</Application>
  <PresentationFormat>On-screen Show (4:3)</PresentationFormat>
  <Paragraphs>131</Paragraphs>
  <Slides>16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Blank</vt:lpstr>
      <vt:lpstr>Services for People  with Disabilities</vt:lpstr>
      <vt:lpstr>FÁS Services</vt:lpstr>
      <vt:lpstr>Summary of Employment Grants and Schemes</vt:lpstr>
      <vt:lpstr>Wage Subsidy Scheme</vt:lpstr>
      <vt:lpstr>2. Reasonable Accomodation Fund incorporating:  </vt:lpstr>
      <vt:lpstr> WORKPLACE EQUIPMENT/ ADAPTATION GRANT (WEAG) </vt:lpstr>
      <vt:lpstr>General Principles WEAGs</vt:lpstr>
      <vt:lpstr>   </vt:lpstr>
      <vt:lpstr>PERSONAL READER GRANT</vt:lpstr>
      <vt:lpstr>  EMPLOYEE RETENTION GRANT SCHEME   </vt:lpstr>
      <vt:lpstr>DISABILITY AWARENESS TRAINING  SUPPORT SCHEME (DATSS)</vt:lpstr>
      <vt:lpstr> SUPPORTED EMPLOYMENT PROGRAMME</vt:lpstr>
      <vt:lpstr>FÁS Training Options</vt:lpstr>
      <vt:lpstr>F Á S Training Options </vt:lpstr>
      <vt:lpstr>HOW TO APPLY</vt:lpstr>
      <vt:lpstr>Slide 16</vt:lpstr>
    </vt:vector>
  </TitlesOfParts>
  <Company>The Design House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Ciaran Downey</dc:creator>
  <cp:lastModifiedBy>marcushufsky</cp:lastModifiedBy>
  <cp:revision>92</cp:revision>
  <cp:lastPrinted>2005-05-19T13:31:26Z</cp:lastPrinted>
  <dcterms:created xsi:type="dcterms:W3CDTF">2005-05-19T13:17:58Z</dcterms:created>
  <dcterms:modified xsi:type="dcterms:W3CDTF">2010-03-23T11:05:48Z</dcterms:modified>
</cp:coreProperties>
</file>